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3" r:id="rId4"/>
    <p:sldId id="264" r:id="rId5"/>
    <p:sldId id="265" r:id="rId6"/>
    <p:sldId id="266" r:id="rId7"/>
    <p:sldId id="267" r:id="rId8"/>
    <p:sldId id="268" r:id="rId9"/>
    <p:sldId id="269" r:id="rId10"/>
    <p:sldId id="270" r:id="rId11"/>
    <p:sldId id="271" r:id="rId12"/>
    <p:sldId id="272" r:id="rId13"/>
    <p:sldId id="273" r:id="rId14"/>
    <p:sldId id="274" r:id="rId15"/>
    <p:sldId id="275" r:id="rId16"/>
    <p:sldId id="276" r:id="rId17"/>
    <p:sldId id="277" r:id="rId18"/>
    <p:sldId id="259" r:id="rId19"/>
    <p:sldId id="260" r:id="rId20"/>
    <p:sldId id="261" r:id="rId21"/>
    <p:sldId id="26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643"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ustomXml" Target="../customXml/item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BC541-A577-CDA8-6162-A252567420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B8BA6C5-A52C-B357-062D-2CD1176C18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56E3152-582A-37D7-6802-17A1B0CCB141}"/>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6839BB47-7C82-0575-75D8-C6ED36E339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0115F4-0946-7921-1AEA-AA24975FEAA7}"/>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3032150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A48A6-1D06-9A16-DB13-07135296E7B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61FF677-B36E-A5A9-7C89-BDCB731281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C7FAD0-5FD7-6108-9588-0B58B666DDE3}"/>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FFB4E40A-7A76-9DFD-FEFD-ACE82E0C32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15A1F0C-D326-BAA3-6EE4-2BF08FC18272}"/>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2965263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750F99-3B9A-5D6C-DB1F-86961561F21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2B9EC94-920F-BD9A-C395-E2268C7391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8DE1B6-9F62-9ACF-E179-29EC4728A0AE}"/>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0557111B-EDDC-7A0A-340C-4BC89E267F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9563BE-1BC1-AE94-F338-32F1A588C26E}"/>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2569691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3AE07-B081-9874-56F6-953E0CB1E4D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6F2A1A6-FAE6-31A4-E829-9AF353EE30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B35B69-3C78-4D93-9B10-BCE905AC3A64}"/>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06683132-617F-8104-250F-64B8BDB7A8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A1F0B2-C424-CAB9-9E58-28802DE580B7}"/>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2004137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28D1F-A2B9-6F04-CC91-F72221D4E5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01F5DC4-1088-3DC3-C352-FE33F42AEC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F34D6C-A9E1-EE89-9FE1-94309D036A5B}"/>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A5FD630F-EB08-CFEE-21E5-0382E9390C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4B2C8E-FFD4-22E9-4A5B-3E5F40AE0CFA}"/>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23080313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32AA2-FAA0-E18F-170D-BDAF59678E1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6975F61-10B5-4283-9F37-F1A7E18361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7289ED1-ABBC-D889-D01B-F0602A03F2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9DCF757-3F89-A37F-521C-5401FC318781}"/>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6" name="Footer Placeholder 5">
            <a:extLst>
              <a:ext uri="{FF2B5EF4-FFF2-40B4-BE49-F238E27FC236}">
                <a16:creationId xmlns:a16="http://schemas.microsoft.com/office/drawing/2014/main" id="{B011891C-E7F7-CD39-AC7F-E03138769FD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06CD222-90BD-FB95-D3FE-96F90CB37B2D}"/>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353078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90F71-7109-3811-8097-8142E355571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A95C55E-2B8F-9881-794A-5FC5AD2FEE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03F82F-C2B7-DAA0-32C1-01B02CB294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757199C-BEC4-57FF-D060-A126539DA1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6B42D3-82A8-9AB4-4F37-2842DD0A59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71DCB6A-3099-DD67-911E-147CFB5FE909}"/>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8" name="Footer Placeholder 7">
            <a:extLst>
              <a:ext uri="{FF2B5EF4-FFF2-40B4-BE49-F238E27FC236}">
                <a16:creationId xmlns:a16="http://schemas.microsoft.com/office/drawing/2014/main" id="{E0412341-9BE4-9550-50D2-FAC4C2C98DF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C7E8158-694D-A980-76D2-B2577CAA7282}"/>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5381351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3DBE8-ABC4-F778-6983-FB017F69668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B51E594-8210-615E-575A-533ABFB208FD}"/>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4" name="Footer Placeholder 3">
            <a:extLst>
              <a:ext uri="{FF2B5EF4-FFF2-40B4-BE49-F238E27FC236}">
                <a16:creationId xmlns:a16="http://schemas.microsoft.com/office/drawing/2014/main" id="{405F8EA4-6548-5EDE-3962-6A3F77759D1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92BE8B9-F033-078E-E206-9DCBE971FE2C}"/>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3437788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3F33C1-E16B-ED6C-4262-E9D52CFA68A6}"/>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3" name="Footer Placeholder 2">
            <a:extLst>
              <a:ext uri="{FF2B5EF4-FFF2-40B4-BE49-F238E27FC236}">
                <a16:creationId xmlns:a16="http://schemas.microsoft.com/office/drawing/2014/main" id="{A0C0BD1B-9C58-6A8C-F399-A79E2E84809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AA3F607-E975-9FA4-D96C-E7E5BA24AAC0}"/>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880186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8B85F-D922-0E02-1CFA-5602662246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A9244F3-C839-A423-5701-DD4245D1A0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8A37335-F88B-31CD-195E-A8271429EA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F51599-BED3-27F4-E2F9-36E264C8386E}"/>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6" name="Footer Placeholder 5">
            <a:extLst>
              <a:ext uri="{FF2B5EF4-FFF2-40B4-BE49-F238E27FC236}">
                <a16:creationId xmlns:a16="http://schemas.microsoft.com/office/drawing/2014/main" id="{7D1C6072-EFDE-A535-C8D7-A0629502DFD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57E4FCF-F977-A497-295D-705F4BD25CB9}"/>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518008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C4997-C0B5-CE36-9B04-01EB3EFC97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402F801-B7C1-7AC3-F237-3686ECF5E0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CBAA958-EFE3-D7C9-DF54-8D950DBCC8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76BB73-A2B6-7D6A-C368-AF04C6D1B80B}"/>
              </a:ext>
            </a:extLst>
          </p:cNvPr>
          <p:cNvSpPr>
            <a:spLocks noGrp="1"/>
          </p:cNvSpPr>
          <p:nvPr>
            <p:ph type="dt" sz="half" idx="10"/>
          </p:nvPr>
        </p:nvSpPr>
        <p:spPr/>
        <p:txBody>
          <a:bodyPr/>
          <a:lstStyle/>
          <a:p>
            <a:fld id="{36634610-029D-494B-BFFE-50C78AA47CE1}" type="datetimeFigureOut">
              <a:rPr lang="en-IN" smtClean="0"/>
              <a:t>10-04-2023</a:t>
            </a:fld>
            <a:endParaRPr lang="en-IN"/>
          </a:p>
        </p:txBody>
      </p:sp>
      <p:sp>
        <p:nvSpPr>
          <p:cNvPr id="6" name="Footer Placeholder 5">
            <a:extLst>
              <a:ext uri="{FF2B5EF4-FFF2-40B4-BE49-F238E27FC236}">
                <a16:creationId xmlns:a16="http://schemas.microsoft.com/office/drawing/2014/main" id="{B0CCF2CA-98DE-9CFB-483D-F75B8D6B38D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C91D627-21FA-2731-8BCE-63602040D2CC}"/>
              </a:ext>
            </a:extLst>
          </p:cNvPr>
          <p:cNvSpPr>
            <a:spLocks noGrp="1"/>
          </p:cNvSpPr>
          <p:nvPr>
            <p:ph type="sldNum" sz="quarter" idx="12"/>
          </p:nvPr>
        </p:nvSpPr>
        <p:spPr/>
        <p:txBody>
          <a:bodyPr/>
          <a:lstStyle/>
          <a:p>
            <a:fld id="{6F487430-A05E-4C15-823A-DF382EBC004F}" type="slidenum">
              <a:rPr lang="en-IN" smtClean="0"/>
              <a:t>‹#›</a:t>
            </a:fld>
            <a:endParaRPr lang="en-IN"/>
          </a:p>
        </p:txBody>
      </p:sp>
    </p:spTree>
    <p:extLst>
      <p:ext uri="{BB962C8B-B14F-4D97-AF65-F5344CB8AC3E}">
        <p14:creationId xmlns:p14="http://schemas.microsoft.com/office/powerpoint/2010/main" val="30378718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507792-06E5-D44C-7CAB-0E56080A6C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50A4B11-4579-CFD9-750B-FC9471FB58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6E4808-09FF-4962-7DF7-A5DD78AF1E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634610-029D-494B-BFFE-50C78AA47CE1}" type="datetimeFigureOut">
              <a:rPr lang="en-IN" smtClean="0"/>
              <a:t>10-04-2023</a:t>
            </a:fld>
            <a:endParaRPr lang="en-IN"/>
          </a:p>
        </p:txBody>
      </p:sp>
      <p:sp>
        <p:nvSpPr>
          <p:cNvPr id="5" name="Footer Placeholder 4">
            <a:extLst>
              <a:ext uri="{FF2B5EF4-FFF2-40B4-BE49-F238E27FC236}">
                <a16:creationId xmlns:a16="http://schemas.microsoft.com/office/drawing/2014/main" id="{F16EFAEC-44E1-71C3-1CD4-285C152F72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2F26663-8C20-EB95-15EF-84DE4BA405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487430-A05E-4C15-823A-DF382EBC004F}" type="slidenum">
              <a:rPr lang="en-IN" smtClean="0"/>
              <a:t>‹#›</a:t>
            </a:fld>
            <a:endParaRPr lang="en-IN"/>
          </a:p>
        </p:txBody>
      </p:sp>
    </p:spTree>
    <p:extLst>
      <p:ext uri="{BB962C8B-B14F-4D97-AF65-F5344CB8AC3E}">
        <p14:creationId xmlns:p14="http://schemas.microsoft.com/office/powerpoint/2010/main" val="38474482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B096B-286A-E1C1-BF9B-BC0102FEEBD1}"/>
              </a:ext>
            </a:extLst>
          </p:cNvPr>
          <p:cNvSpPr>
            <a:spLocks noGrp="1"/>
          </p:cNvSpPr>
          <p:nvPr>
            <p:ph type="title"/>
          </p:nvPr>
        </p:nvSpPr>
        <p:spPr/>
        <p:txBody>
          <a:bodyPr/>
          <a:lstStyle/>
          <a:p>
            <a:r>
              <a:rPr lang="en-US" dirty="0"/>
              <a:t>Auto Encoder	</a:t>
            </a:r>
            <a:endParaRPr lang="en-IN" dirty="0"/>
          </a:p>
        </p:txBody>
      </p:sp>
      <p:sp>
        <p:nvSpPr>
          <p:cNvPr id="5" name="TextBox 4">
            <a:extLst>
              <a:ext uri="{FF2B5EF4-FFF2-40B4-BE49-F238E27FC236}">
                <a16:creationId xmlns:a16="http://schemas.microsoft.com/office/drawing/2014/main" id="{A7535A15-A18C-FDAD-99A2-A2F84C1D0A24}"/>
              </a:ext>
            </a:extLst>
          </p:cNvPr>
          <p:cNvSpPr txBox="1"/>
          <p:nvPr/>
        </p:nvSpPr>
        <p:spPr>
          <a:xfrm>
            <a:off x="662474" y="1502688"/>
            <a:ext cx="11103428" cy="535531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b="0" i="0" dirty="0">
                <a:solidFill>
                  <a:srgbClr val="000000"/>
                </a:solidFill>
                <a:effectLst/>
                <a:latin typeface="ff3"/>
              </a:rPr>
              <a:t>An </a:t>
            </a:r>
            <a:r>
              <a:rPr lang="en-US" b="0" i="0" dirty="0">
                <a:solidFill>
                  <a:srgbClr val="000000"/>
                </a:solidFill>
                <a:effectLst/>
                <a:latin typeface="ff4"/>
              </a:rPr>
              <a:t>Autoencoder </a:t>
            </a:r>
            <a:r>
              <a:rPr lang="en-US" b="0" i="0" dirty="0">
                <a:solidFill>
                  <a:srgbClr val="000000"/>
                </a:solidFill>
                <a:effectLst/>
                <a:latin typeface="ff3"/>
              </a:rPr>
              <a:t>is a neural network that is trained to attempt to copy its input to its output. </a:t>
            </a:r>
          </a:p>
          <a:p>
            <a:pPr marL="285750" indent="-285750" algn="just">
              <a:lnSpc>
                <a:spcPct val="150000"/>
              </a:lnSpc>
              <a:buFont typeface="Arial" panose="020B0604020202020204" pitchFamily="34" charset="0"/>
              <a:buChar char="•"/>
            </a:pPr>
            <a:r>
              <a:rPr lang="en-US" b="0" i="0" dirty="0">
                <a:solidFill>
                  <a:srgbClr val="000000"/>
                </a:solidFill>
                <a:effectLst/>
                <a:latin typeface="ff3"/>
              </a:rPr>
              <a:t>Internally, it has a hidden layer </a:t>
            </a:r>
            <a:r>
              <a:rPr lang="en-US" b="0" i="0" dirty="0">
                <a:solidFill>
                  <a:srgbClr val="000000"/>
                </a:solidFill>
                <a:effectLst/>
                <a:latin typeface="ff5"/>
              </a:rPr>
              <a:t>h </a:t>
            </a:r>
            <a:r>
              <a:rPr lang="en-US" b="0" i="0" dirty="0">
                <a:solidFill>
                  <a:srgbClr val="000000"/>
                </a:solidFill>
                <a:effectLst/>
                <a:latin typeface="ff3"/>
              </a:rPr>
              <a:t>describing a code representing the input.</a:t>
            </a:r>
          </a:p>
          <a:p>
            <a:pPr algn="just">
              <a:lnSpc>
                <a:spcPct val="150000"/>
              </a:lnSpc>
            </a:pPr>
            <a:r>
              <a:rPr lang="en-US" b="0" i="0" dirty="0">
                <a:solidFill>
                  <a:srgbClr val="000000"/>
                </a:solidFill>
                <a:effectLst/>
                <a:latin typeface="ff3"/>
              </a:rPr>
              <a:t>The network may be viewed as consisting of two parts: </a:t>
            </a:r>
          </a:p>
          <a:p>
            <a:pPr algn="just">
              <a:lnSpc>
                <a:spcPct val="150000"/>
              </a:lnSpc>
            </a:pPr>
            <a:r>
              <a:rPr lang="en-US" b="0" i="0" dirty="0">
                <a:solidFill>
                  <a:srgbClr val="000000"/>
                </a:solidFill>
                <a:effectLst/>
                <a:latin typeface="ff3"/>
              </a:rPr>
              <a:t>An encoder function </a:t>
            </a:r>
            <a:r>
              <a:rPr lang="en-US" b="0" i="0" dirty="0">
                <a:solidFill>
                  <a:srgbClr val="000000"/>
                </a:solidFill>
                <a:effectLst/>
                <a:latin typeface="ff5"/>
              </a:rPr>
              <a:t>h </a:t>
            </a:r>
            <a:r>
              <a:rPr lang="en-US" b="0" i="0" dirty="0">
                <a:solidFill>
                  <a:srgbClr val="000000"/>
                </a:solidFill>
                <a:effectLst/>
                <a:latin typeface="ff6"/>
              </a:rPr>
              <a:t>= </a:t>
            </a:r>
            <a:r>
              <a:rPr lang="en-US" b="0" i="0" dirty="0">
                <a:solidFill>
                  <a:srgbClr val="000000"/>
                </a:solidFill>
                <a:effectLst/>
                <a:latin typeface="ff7"/>
              </a:rPr>
              <a:t>f </a:t>
            </a:r>
            <a:r>
              <a:rPr lang="en-US" b="0" i="0" dirty="0">
                <a:solidFill>
                  <a:srgbClr val="000000"/>
                </a:solidFill>
                <a:effectLst/>
                <a:latin typeface="ff6"/>
              </a:rPr>
              <a:t>( </a:t>
            </a:r>
            <a:r>
              <a:rPr lang="en-US" b="0" i="0" dirty="0">
                <a:solidFill>
                  <a:srgbClr val="000000"/>
                </a:solidFill>
                <a:effectLst/>
                <a:latin typeface="ff5"/>
              </a:rPr>
              <a:t>x </a:t>
            </a:r>
            <a:r>
              <a:rPr lang="en-US" b="0" i="0" dirty="0">
                <a:solidFill>
                  <a:srgbClr val="000000"/>
                </a:solidFill>
                <a:effectLst/>
                <a:latin typeface="ff6"/>
              </a:rPr>
              <a:t>) </a:t>
            </a:r>
            <a:r>
              <a:rPr lang="en-US" b="0" i="0" dirty="0">
                <a:solidFill>
                  <a:srgbClr val="000000"/>
                </a:solidFill>
                <a:effectLst/>
                <a:latin typeface="ff3"/>
              </a:rPr>
              <a:t>and a decoder that produces a reconstruction </a:t>
            </a:r>
            <a:r>
              <a:rPr lang="en-US" b="0" i="0" dirty="0">
                <a:solidFill>
                  <a:srgbClr val="000000"/>
                </a:solidFill>
                <a:effectLst/>
                <a:latin typeface="ff5"/>
              </a:rPr>
              <a:t>r </a:t>
            </a:r>
            <a:r>
              <a:rPr lang="en-US" b="0" i="0" dirty="0">
                <a:solidFill>
                  <a:srgbClr val="000000"/>
                </a:solidFill>
                <a:effectLst/>
                <a:latin typeface="ff6"/>
              </a:rPr>
              <a:t>= </a:t>
            </a:r>
            <a:r>
              <a:rPr lang="en-US" b="0" i="0" dirty="0">
                <a:solidFill>
                  <a:srgbClr val="000000"/>
                </a:solidFill>
                <a:effectLst/>
                <a:latin typeface="ff7"/>
              </a:rPr>
              <a:t>g </a:t>
            </a:r>
            <a:r>
              <a:rPr lang="en-US" b="0" i="0" dirty="0">
                <a:solidFill>
                  <a:srgbClr val="000000"/>
                </a:solidFill>
                <a:effectLst/>
                <a:latin typeface="ff6"/>
              </a:rPr>
              <a:t>(</a:t>
            </a:r>
            <a:r>
              <a:rPr lang="en-US" b="0" i="0" dirty="0">
                <a:solidFill>
                  <a:srgbClr val="000000"/>
                </a:solidFill>
                <a:effectLst/>
                <a:latin typeface="ff5"/>
              </a:rPr>
              <a:t>h</a:t>
            </a:r>
            <a:r>
              <a:rPr lang="en-US" b="0" i="0" dirty="0">
                <a:solidFill>
                  <a:srgbClr val="000000"/>
                </a:solidFill>
                <a:effectLst/>
                <a:latin typeface="ff6"/>
              </a:rPr>
              <a:t>)</a:t>
            </a:r>
            <a:r>
              <a:rPr lang="en-US" b="0" i="0" dirty="0">
                <a:solidFill>
                  <a:srgbClr val="000000"/>
                </a:solidFill>
                <a:effectLst/>
                <a:latin typeface="ff3"/>
              </a:rPr>
              <a:t>.</a:t>
            </a:r>
          </a:p>
          <a:p>
            <a:pPr algn="just">
              <a:lnSpc>
                <a:spcPct val="150000"/>
              </a:lnSpc>
            </a:pPr>
            <a:r>
              <a:rPr lang="en-US" b="0" i="0" dirty="0">
                <a:solidFill>
                  <a:srgbClr val="000000"/>
                </a:solidFill>
                <a:effectLst/>
                <a:latin typeface="ff3"/>
              </a:rPr>
              <a:t>If an autoencoder succeeds in simply learning to set </a:t>
            </a:r>
            <a:r>
              <a:rPr lang="en-US" b="0" i="0" dirty="0">
                <a:solidFill>
                  <a:srgbClr val="000000"/>
                </a:solidFill>
                <a:effectLst/>
                <a:latin typeface="ff7"/>
              </a:rPr>
              <a:t>g </a:t>
            </a:r>
            <a:r>
              <a:rPr lang="en-US" b="0" i="0" dirty="0">
                <a:solidFill>
                  <a:srgbClr val="000000"/>
                </a:solidFill>
                <a:effectLst/>
                <a:latin typeface="ff6"/>
              </a:rPr>
              <a:t>( </a:t>
            </a:r>
            <a:r>
              <a:rPr lang="en-US" b="0" i="0" dirty="0">
                <a:solidFill>
                  <a:srgbClr val="000000"/>
                </a:solidFill>
                <a:effectLst/>
                <a:latin typeface="ff7"/>
              </a:rPr>
              <a:t>f </a:t>
            </a:r>
            <a:r>
              <a:rPr lang="en-US" b="0" i="0" dirty="0">
                <a:solidFill>
                  <a:srgbClr val="000000"/>
                </a:solidFill>
                <a:effectLst/>
                <a:latin typeface="ff6"/>
              </a:rPr>
              <a:t>( </a:t>
            </a:r>
            <a:r>
              <a:rPr lang="en-US" b="0" i="0" dirty="0">
                <a:solidFill>
                  <a:srgbClr val="000000"/>
                </a:solidFill>
                <a:effectLst/>
                <a:latin typeface="ff5"/>
              </a:rPr>
              <a:t>x </a:t>
            </a:r>
            <a:r>
              <a:rPr lang="en-US" b="0" i="0" dirty="0">
                <a:solidFill>
                  <a:srgbClr val="000000"/>
                </a:solidFill>
                <a:effectLst/>
                <a:latin typeface="ff6"/>
              </a:rPr>
              <a:t>)) = </a:t>
            </a:r>
            <a:r>
              <a:rPr lang="en-US" b="0" i="0" dirty="0">
                <a:solidFill>
                  <a:srgbClr val="000000"/>
                </a:solidFill>
                <a:effectLst/>
                <a:latin typeface="ff5"/>
              </a:rPr>
              <a:t>x </a:t>
            </a:r>
            <a:r>
              <a:rPr lang="en-US" b="0" i="0" dirty="0">
                <a:solidFill>
                  <a:srgbClr val="000000"/>
                </a:solidFill>
                <a:effectLst/>
                <a:latin typeface="ff3"/>
              </a:rPr>
              <a:t>everywhere, then it is not especially useful. Instead, autoencoders are designed to be unable to learn to copy perfectly. Usually, they are restricted in ways that allow them to copy only approximately and only input that resembles the training data. Because the model is forced to prioritize which aspects of the input should be copied, it often learns useful properties of the Data.</a:t>
            </a:r>
          </a:p>
          <a:p>
            <a:pPr algn="l"/>
            <a:endParaRPr lang="en-US" b="0" i="0" dirty="0">
              <a:solidFill>
                <a:srgbClr val="000000"/>
              </a:solidFill>
              <a:effectLst/>
              <a:latin typeface="ff3"/>
            </a:endParaRPr>
          </a:p>
          <a:p>
            <a:pPr algn="l"/>
            <a:endParaRPr lang="en-US" b="0" i="0" dirty="0">
              <a:solidFill>
                <a:srgbClr val="000000"/>
              </a:solidFill>
              <a:effectLst/>
              <a:latin typeface="ff6"/>
            </a:endParaRPr>
          </a:p>
          <a:p>
            <a:pPr marL="285750" indent="-285750" algn="l">
              <a:buFont typeface="Arial" panose="020B0604020202020204" pitchFamily="34" charset="0"/>
              <a:buChar char="•"/>
            </a:pPr>
            <a:endParaRPr lang="en-US" b="0" i="0" dirty="0">
              <a:solidFill>
                <a:srgbClr val="000000"/>
              </a:solidFill>
              <a:effectLst/>
              <a:latin typeface="ff3"/>
            </a:endParaRPr>
          </a:p>
          <a:p>
            <a:pPr algn="l"/>
            <a:endParaRPr lang="en-US" b="0" i="0" dirty="0">
              <a:solidFill>
                <a:srgbClr val="000000"/>
              </a:solidFill>
              <a:effectLst/>
              <a:latin typeface="ff3"/>
            </a:endParaRPr>
          </a:p>
          <a:p>
            <a:pPr algn="l"/>
            <a:endParaRPr lang="en-US" b="0" i="0" dirty="0">
              <a:solidFill>
                <a:srgbClr val="000000"/>
              </a:solidFill>
              <a:effectLst/>
              <a:latin typeface="ff3"/>
            </a:endParaRPr>
          </a:p>
          <a:p>
            <a:pPr algn="l"/>
            <a:endParaRPr lang="en-US" b="0" i="0" dirty="0">
              <a:solidFill>
                <a:srgbClr val="000000"/>
              </a:solidFill>
              <a:effectLst/>
              <a:latin typeface="ff3"/>
            </a:endParaRPr>
          </a:p>
          <a:p>
            <a:endParaRPr lang="en-IN" dirty="0"/>
          </a:p>
        </p:txBody>
      </p:sp>
      <p:pic>
        <p:nvPicPr>
          <p:cNvPr id="7" name="Picture 6">
            <a:extLst>
              <a:ext uri="{FF2B5EF4-FFF2-40B4-BE49-F238E27FC236}">
                <a16:creationId xmlns:a16="http://schemas.microsoft.com/office/drawing/2014/main" id="{2229D0FB-C905-484B-430A-25D7A2A34F58}"/>
              </a:ext>
            </a:extLst>
          </p:cNvPr>
          <p:cNvPicPr>
            <a:picLocks noChangeAspect="1"/>
          </p:cNvPicPr>
          <p:nvPr/>
        </p:nvPicPr>
        <p:blipFill rotWithShape="1">
          <a:blip r:embed="rId2"/>
          <a:srcRect l="42627" t="23537" r="43521" b="53742"/>
          <a:stretch/>
        </p:blipFill>
        <p:spPr>
          <a:xfrm>
            <a:off x="5159827" y="4991871"/>
            <a:ext cx="1688841" cy="1558218"/>
          </a:xfrm>
          <a:prstGeom prst="rect">
            <a:avLst/>
          </a:prstGeom>
        </p:spPr>
      </p:pic>
    </p:spTree>
    <p:extLst>
      <p:ext uri="{BB962C8B-B14F-4D97-AF65-F5344CB8AC3E}">
        <p14:creationId xmlns:p14="http://schemas.microsoft.com/office/powerpoint/2010/main" val="2767477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620231-2893-A327-0B07-DDCE8D99DAF7}"/>
              </a:ext>
            </a:extLst>
          </p:cNvPr>
          <p:cNvPicPr>
            <a:picLocks noChangeAspect="1"/>
          </p:cNvPicPr>
          <p:nvPr/>
        </p:nvPicPr>
        <p:blipFill rotWithShape="1">
          <a:blip r:embed="rId2"/>
          <a:srcRect t="5034" r="17271" b="14150"/>
          <a:stretch/>
        </p:blipFill>
        <p:spPr>
          <a:xfrm>
            <a:off x="0" y="102636"/>
            <a:ext cx="11821886" cy="6496023"/>
          </a:xfrm>
          <a:prstGeom prst="rect">
            <a:avLst/>
          </a:prstGeom>
        </p:spPr>
      </p:pic>
    </p:spTree>
    <p:extLst>
      <p:ext uri="{BB962C8B-B14F-4D97-AF65-F5344CB8AC3E}">
        <p14:creationId xmlns:p14="http://schemas.microsoft.com/office/powerpoint/2010/main" val="29320598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C44014-0A3E-532C-A008-ED68AB8D2E2C}"/>
              </a:ext>
            </a:extLst>
          </p:cNvPr>
          <p:cNvPicPr>
            <a:picLocks noChangeAspect="1"/>
          </p:cNvPicPr>
          <p:nvPr/>
        </p:nvPicPr>
        <p:blipFill rotWithShape="1">
          <a:blip r:embed="rId2"/>
          <a:srcRect l="1" t="4898" r="20331" b="14693"/>
          <a:stretch/>
        </p:blipFill>
        <p:spPr>
          <a:xfrm>
            <a:off x="102636" y="0"/>
            <a:ext cx="11140752" cy="6324865"/>
          </a:xfrm>
          <a:prstGeom prst="rect">
            <a:avLst/>
          </a:prstGeom>
        </p:spPr>
      </p:pic>
    </p:spTree>
    <p:extLst>
      <p:ext uri="{BB962C8B-B14F-4D97-AF65-F5344CB8AC3E}">
        <p14:creationId xmlns:p14="http://schemas.microsoft.com/office/powerpoint/2010/main" val="3625078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0DB5AEE-8B38-D380-594F-1BFB86ECF675}"/>
              </a:ext>
            </a:extLst>
          </p:cNvPr>
          <p:cNvPicPr>
            <a:picLocks noChangeAspect="1"/>
          </p:cNvPicPr>
          <p:nvPr/>
        </p:nvPicPr>
        <p:blipFill>
          <a:blip r:embed="rId2"/>
          <a:stretch>
            <a:fillRect/>
          </a:stretch>
        </p:blipFill>
        <p:spPr>
          <a:xfrm>
            <a:off x="30710" y="49461"/>
            <a:ext cx="12081271" cy="6258033"/>
          </a:xfrm>
          <a:prstGeom prst="rect">
            <a:avLst/>
          </a:prstGeom>
        </p:spPr>
      </p:pic>
    </p:spTree>
    <p:extLst>
      <p:ext uri="{BB962C8B-B14F-4D97-AF65-F5344CB8AC3E}">
        <p14:creationId xmlns:p14="http://schemas.microsoft.com/office/powerpoint/2010/main" val="3710918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85BFD0D-B44A-82E1-A284-974B5A38EFB3}"/>
              </a:ext>
            </a:extLst>
          </p:cNvPr>
          <p:cNvPicPr>
            <a:picLocks noChangeAspect="1"/>
          </p:cNvPicPr>
          <p:nvPr/>
        </p:nvPicPr>
        <p:blipFill>
          <a:blip r:embed="rId2"/>
          <a:stretch>
            <a:fillRect/>
          </a:stretch>
        </p:blipFill>
        <p:spPr>
          <a:xfrm>
            <a:off x="15451" y="18556"/>
            <a:ext cx="12171668" cy="6223624"/>
          </a:xfrm>
          <a:prstGeom prst="rect">
            <a:avLst/>
          </a:prstGeom>
        </p:spPr>
      </p:pic>
    </p:spTree>
    <p:extLst>
      <p:ext uri="{BB962C8B-B14F-4D97-AF65-F5344CB8AC3E}">
        <p14:creationId xmlns:p14="http://schemas.microsoft.com/office/powerpoint/2010/main" val="4191634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6712E7-CA55-477A-229B-E4A5200776C1}"/>
              </a:ext>
            </a:extLst>
          </p:cNvPr>
          <p:cNvPicPr>
            <a:picLocks noChangeAspect="1"/>
          </p:cNvPicPr>
          <p:nvPr/>
        </p:nvPicPr>
        <p:blipFill rotWithShape="1">
          <a:blip r:embed="rId2"/>
          <a:srcRect t="6802" r="20562" b="16326"/>
          <a:stretch/>
        </p:blipFill>
        <p:spPr>
          <a:xfrm>
            <a:off x="18661" y="46653"/>
            <a:ext cx="12119326" cy="6596743"/>
          </a:xfrm>
          <a:prstGeom prst="rect">
            <a:avLst/>
          </a:prstGeom>
        </p:spPr>
      </p:pic>
    </p:spTree>
    <p:extLst>
      <p:ext uri="{BB962C8B-B14F-4D97-AF65-F5344CB8AC3E}">
        <p14:creationId xmlns:p14="http://schemas.microsoft.com/office/powerpoint/2010/main" val="825927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D026863-1F5C-D89A-CE7D-42F13A50BFA6}"/>
              </a:ext>
            </a:extLst>
          </p:cNvPr>
          <p:cNvPicPr>
            <a:picLocks noChangeAspect="1"/>
          </p:cNvPicPr>
          <p:nvPr/>
        </p:nvPicPr>
        <p:blipFill rotWithShape="1">
          <a:blip r:embed="rId2"/>
          <a:srcRect t="5714" r="18572" b="17279"/>
          <a:stretch/>
        </p:blipFill>
        <p:spPr>
          <a:xfrm>
            <a:off x="-1" y="55975"/>
            <a:ext cx="12243093" cy="6512775"/>
          </a:xfrm>
          <a:prstGeom prst="rect">
            <a:avLst/>
          </a:prstGeom>
        </p:spPr>
      </p:pic>
    </p:spTree>
    <p:extLst>
      <p:ext uri="{BB962C8B-B14F-4D97-AF65-F5344CB8AC3E}">
        <p14:creationId xmlns:p14="http://schemas.microsoft.com/office/powerpoint/2010/main" val="33455246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AB5510-CA28-8B1D-793D-21C3A64D34C5}"/>
              </a:ext>
            </a:extLst>
          </p:cNvPr>
          <p:cNvPicPr>
            <a:picLocks noChangeAspect="1"/>
          </p:cNvPicPr>
          <p:nvPr/>
        </p:nvPicPr>
        <p:blipFill rotWithShape="1">
          <a:blip r:embed="rId2"/>
          <a:srcRect l="1" t="6123" r="20254" b="17551"/>
          <a:stretch/>
        </p:blipFill>
        <p:spPr>
          <a:xfrm>
            <a:off x="-1" y="18661"/>
            <a:ext cx="12148791" cy="6540759"/>
          </a:xfrm>
          <a:prstGeom prst="rect">
            <a:avLst/>
          </a:prstGeom>
        </p:spPr>
      </p:pic>
    </p:spTree>
    <p:extLst>
      <p:ext uri="{BB962C8B-B14F-4D97-AF65-F5344CB8AC3E}">
        <p14:creationId xmlns:p14="http://schemas.microsoft.com/office/powerpoint/2010/main" val="42843074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D7CEDC2-1206-E622-2886-01A4A9CD8263}"/>
              </a:ext>
            </a:extLst>
          </p:cNvPr>
          <p:cNvPicPr>
            <a:picLocks noChangeAspect="1"/>
          </p:cNvPicPr>
          <p:nvPr/>
        </p:nvPicPr>
        <p:blipFill rotWithShape="1">
          <a:blip r:embed="rId2"/>
          <a:srcRect t="7347" r="20026" b="17279"/>
          <a:stretch/>
        </p:blipFill>
        <p:spPr>
          <a:xfrm>
            <a:off x="0" y="18657"/>
            <a:ext cx="12161716" cy="6690052"/>
          </a:xfrm>
          <a:prstGeom prst="rect">
            <a:avLst/>
          </a:prstGeom>
        </p:spPr>
      </p:pic>
    </p:spTree>
    <p:extLst>
      <p:ext uri="{BB962C8B-B14F-4D97-AF65-F5344CB8AC3E}">
        <p14:creationId xmlns:p14="http://schemas.microsoft.com/office/powerpoint/2010/main" val="1694883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833113-2E8E-D432-FACD-0EFB11CE81C7}"/>
              </a:ext>
            </a:extLst>
          </p:cNvPr>
          <p:cNvSpPr txBox="1"/>
          <p:nvPr/>
        </p:nvSpPr>
        <p:spPr>
          <a:xfrm>
            <a:off x="699796" y="821094"/>
            <a:ext cx="9423918" cy="6035627"/>
          </a:xfrm>
          <a:prstGeom prst="rect">
            <a:avLst/>
          </a:prstGeom>
          <a:noFill/>
        </p:spPr>
        <p:txBody>
          <a:bodyPr wrap="square" rtlCol="0">
            <a:spAutoFit/>
          </a:bodyPr>
          <a:lstStyle/>
          <a:p>
            <a:r>
              <a:rPr lang="en-US" sz="2000" b="1" dirty="0"/>
              <a:t>Regularized Autoencoders</a:t>
            </a:r>
          </a:p>
          <a:p>
            <a:endParaRPr lang="en-US" dirty="0"/>
          </a:p>
          <a:p>
            <a:pPr algn="just">
              <a:lnSpc>
                <a:spcPct val="150000"/>
              </a:lnSpc>
            </a:pPr>
            <a:r>
              <a:rPr lang="en-US" b="1" dirty="0"/>
              <a:t>Under complete autoencoders</a:t>
            </a:r>
            <a:r>
              <a:rPr lang="en-US" dirty="0"/>
              <a:t>, with code dimension less than the input dimension can learn the most silent features of the data distribution. We have seen that these autoencoders fail to learn anything useful if the encoder and decoder are given too much capacity.</a:t>
            </a:r>
          </a:p>
          <a:p>
            <a:pPr algn="just">
              <a:lnSpc>
                <a:spcPct val="150000"/>
              </a:lnSpc>
            </a:pPr>
            <a:endParaRPr lang="en-US" dirty="0"/>
          </a:p>
          <a:p>
            <a:pPr algn="just">
              <a:lnSpc>
                <a:spcPct val="150000"/>
              </a:lnSpc>
            </a:pPr>
            <a:r>
              <a:rPr lang="en-US" dirty="0"/>
              <a:t>A similar problem occurs if the hidden code is allowed to have a dimension equal to the input and in the </a:t>
            </a:r>
            <a:r>
              <a:rPr lang="en-US" b="1" dirty="0"/>
              <a:t>overcomplete </a:t>
            </a:r>
            <a:r>
              <a:rPr lang="en-US" dirty="0"/>
              <a:t>case in which the hidden code has a dimension greater than the input. In these cases, even a linear encoder and a linear decoder can learn to copy the input to the output without learning anything useful about the data distribution.</a:t>
            </a:r>
          </a:p>
          <a:p>
            <a:pPr algn="just">
              <a:lnSpc>
                <a:spcPct val="150000"/>
              </a:lnSpc>
            </a:pPr>
            <a:r>
              <a:rPr lang="en-US" dirty="0"/>
              <a:t>Ideally one could train any architecture of autoencoder successfully, choosing the code dimension and the capacity of the encoder and decoder based on the complexity of distribution to be modeled. </a:t>
            </a:r>
          </a:p>
          <a:p>
            <a:pPr algn="just">
              <a:lnSpc>
                <a:spcPct val="150000"/>
              </a:lnSpc>
            </a:pPr>
            <a:endParaRPr lang="en-US" dirty="0"/>
          </a:p>
          <a:p>
            <a:pPr algn="just">
              <a:lnSpc>
                <a:spcPct val="150000"/>
              </a:lnSpc>
            </a:pPr>
            <a:endParaRPr lang="en-IN" dirty="0"/>
          </a:p>
        </p:txBody>
      </p:sp>
    </p:spTree>
    <p:extLst>
      <p:ext uri="{BB962C8B-B14F-4D97-AF65-F5344CB8AC3E}">
        <p14:creationId xmlns:p14="http://schemas.microsoft.com/office/powerpoint/2010/main" val="534967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B22678-F62D-9811-7F31-08EF37AA84BA}"/>
              </a:ext>
            </a:extLst>
          </p:cNvPr>
          <p:cNvSpPr txBox="1"/>
          <p:nvPr/>
        </p:nvSpPr>
        <p:spPr>
          <a:xfrm>
            <a:off x="335902" y="662474"/>
            <a:ext cx="11000792" cy="4619854"/>
          </a:xfrm>
          <a:prstGeom prst="rect">
            <a:avLst/>
          </a:prstGeom>
          <a:noFill/>
        </p:spPr>
        <p:txBody>
          <a:bodyPr wrap="square" rtlCol="0">
            <a:spAutoFit/>
          </a:bodyPr>
          <a:lstStyle/>
          <a:p>
            <a:pPr algn="just">
              <a:lnSpc>
                <a:spcPct val="150000"/>
              </a:lnSpc>
            </a:pPr>
            <a:r>
              <a:rPr lang="en-US" dirty="0"/>
              <a:t>Regularized autoencoders provide the ability to do so. Rather than limiting the model capacity by keeping the encoder and decoder shallow and the code size small, regularized auto-encoders use a loss function that encourages the model to have other properties besides the ability representation, the smallness of the derivative of the representation and robustness to noise or to missing inputs. </a:t>
            </a:r>
          </a:p>
          <a:p>
            <a:pPr algn="just">
              <a:lnSpc>
                <a:spcPct val="150000"/>
              </a:lnSpc>
            </a:pPr>
            <a:endParaRPr lang="en-US" dirty="0"/>
          </a:p>
          <a:p>
            <a:pPr algn="just">
              <a:lnSpc>
                <a:spcPct val="150000"/>
              </a:lnSpc>
            </a:pPr>
            <a:r>
              <a:rPr lang="en-US" dirty="0"/>
              <a:t>A regularized autoencoder can be nonlinear and overcomplete but still learn something useful about the data distribution even if the model capacity is great enough to learn a trivial identity function.</a:t>
            </a:r>
          </a:p>
          <a:p>
            <a:pPr algn="just">
              <a:lnSpc>
                <a:spcPct val="150000"/>
              </a:lnSpc>
            </a:pPr>
            <a:endParaRPr lang="en-US" dirty="0"/>
          </a:p>
          <a:p>
            <a:pPr algn="just">
              <a:lnSpc>
                <a:spcPct val="150000"/>
              </a:lnSpc>
            </a:pPr>
            <a:r>
              <a:rPr lang="en-US" dirty="0"/>
              <a:t>These models naturally learn high-capacity, overcomplete encoding of the input and do not require regularization for these encodings to be useful. Their encodings are naturally useful because the models were trained to approximately maximize the probability of the training data rather than to copy the input to the output.</a:t>
            </a:r>
            <a:endParaRPr lang="en-IN" dirty="0"/>
          </a:p>
        </p:txBody>
      </p:sp>
    </p:spTree>
    <p:extLst>
      <p:ext uri="{BB962C8B-B14F-4D97-AF65-F5344CB8AC3E}">
        <p14:creationId xmlns:p14="http://schemas.microsoft.com/office/powerpoint/2010/main" val="3531982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C7FDEC4-3FD6-0C5C-3D26-F8AB27F2939E}"/>
              </a:ext>
            </a:extLst>
          </p:cNvPr>
          <p:cNvSpPr txBox="1"/>
          <p:nvPr/>
        </p:nvSpPr>
        <p:spPr>
          <a:xfrm>
            <a:off x="877077" y="438539"/>
            <a:ext cx="10627568" cy="5866350"/>
          </a:xfrm>
          <a:prstGeom prst="rect">
            <a:avLst/>
          </a:prstGeom>
          <a:noFill/>
        </p:spPr>
        <p:txBody>
          <a:bodyPr wrap="square" rtlCol="0">
            <a:spAutoFit/>
          </a:bodyPr>
          <a:lstStyle/>
          <a:p>
            <a:pPr>
              <a:lnSpc>
                <a:spcPct val="150000"/>
              </a:lnSpc>
            </a:pPr>
            <a:r>
              <a:rPr lang="en-US" dirty="0"/>
              <a:t>Encoder f (mapping x to h )</a:t>
            </a:r>
          </a:p>
          <a:p>
            <a:pPr>
              <a:lnSpc>
                <a:spcPct val="150000"/>
              </a:lnSpc>
            </a:pPr>
            <a:r>
              <a:rPr lang="en-US" dirty="0"/>
              <a:t>Decoder g (mapping h to r)</a:t>
            </a:r>
          </a:p>
          <a:p>
            <a:pPr>
              <a:lnSpc>
                <a:spcPct val="150000"/>
              </a:lnSpc>
            </a:pPr>
            <a:endParaRPr lang="en-US" dirty="0"/>
          </a:p>
          <a:p>
            <a:pPr>
              <a:lnSpc>
                <a:spcPct val="150000"/>
              </a:lnSpc>
            </a:pPr>
            <a:r>
              <a:rPr lang="en-US" dirty="0"/>
              <a:t>The idea of autoencoder has been part of the historical landscape of neural networks for decades.</a:t>
            </a:r>
          </a:p>
          <a:p>
            <a:pPr marL="285750" indent="-285750">
              <a:lnSpc>
                <a:spcPct val="150000"/>
              </a:lnSpc>
              <a:buFont typeface="Arial" panose="020B0604020202020204" pitchFamily="34" charset="0"/>
              <a:buChar char="•"/>
            </a:pPr>
            <a:r>
              <a:rPr lang="en-US" dirty="0"/>
              <a:t>Traditionally autoencoders were used for dimensionality reduction and feature learning.</a:t>
            </a:r>
          </a:p>
          <a:p>
            <a:pPr marL="285750" indent="-285750">
              <a:lnSpc>
                <a:spcPct val="150000"/>
              </a:lnSpc>
              <a:buFont typeface="Arial" panose="020B0604020202020204" pitchFamily="34" charset="0"/>
              <a:buChar char="•"/>
            </a:pPr>
            <a:r>
              <a:rPr lang="en-US" dirty="0"/>
              <a:t>It is a special case of the feed-forward network.</a:t>
            </a:r>
          </a:p>
          <a:p>
            <a:pPr marL="285750" indent="-285750">
              <a:lnSpc>
                <a:spcPct val="150000"/>
              </a:lnSpc>
              <a:buFont typeface="Arial" panose="020B0604020202020204" pitchFamily="34" charset="0"/>
              <a:buChar char="•"/>
            </a:pPr>
            <a:endParaRPr lang="en-US" dirty="0"/>
          </a:p>
          <a:p>
            <a:pPr>
              <a:lnSpc>
                <a:spcPct val="150000"/>
              </a:lnSpc>
            </a:pPr>
            <a:r>
              <a:rPr lang="en-IN" sz="2000" b="1" dirty="0"/>
              <a:t>Under Complete Auto Encoder</a:t>
            </a:r>
          </a:p>
          <a:p>
            <a:pPr>
              <a:lnSpc>
                <a:spcPct val="150000"/>
              </a:lnSpc>
            </a:pPr>
            <a:r>
              <a:rPr lang="en-IN" dirty="0"/>
              <a:t>One way to obtain useful features from the autoencoder is to constrain h to have a smaller dimension than x.</a:t>
            </a:r>
          </a:p>
          <a:p>
            <a:pPr>
              <a:lnSpc>
                <a:spcPct val="150000"/>
              </a:lnSpc>
            </a:pPr>
            <a:r>
              <a:rPr lang="en-IN" dirty="0"/>
              <a:t>An autoencoder whose code dimension is less than the input dimension is called under complete autoencoder.</a:t>
            </a:r>
          </a:p>
          <a:p>
            <a:pPr>
              <a:lnSpc>
                <a:spcPct val="150000"/>
              </a:lnSpc>
            </a:pPr>
            <a:endParaRPr lang="en-IN" dirty="0"/>
          </a:p>
          <a:p>
            <a:pPr>
              <a:lnSpc>
                <a:spcPct val="150000"/>
              </a:lnSpc>
            </a:pPr>
            <a:r>
              <a:rPr lang="en-IN" dirty="0"/>
              <a:t>The learning process is described simply as minimizing a loss of function </a:t>
            </a:r>
          </a:p>
          <a:p>
            <a:pPr>
              <a:lnSpc>
                <a:spcPct val="150000"/>
              </a:lnSpc>
            </a:pPr>
            <a:r>
              <a:rPr lang="en-IN" dirty="0"/>
              <a:t>                                                               L(x, g(f(x)))</a:t>
            </a:r>
          </a:p>
          <a:p>
            <a:pPr>
              <a:lnSpc>
                <a:spcPct val="150000"/>
              </a:lnSpc>
            </a:pPr>
            <a:r>
              <a:rPr lang="en-IN" dirty="0"/>
              <a:t>Where L is a loss function penalizing g (f(x)) from being dissimilar from x, such as mean square error.</a:t>
            </a:r>
            <a:endParaRPr lang="en-US" dirty="0"/>
          </a:p>
        </p:txBody>
      </p:sp>
    </p:spTree>
    <p:extLst>
      <p:ext uri="{BB962C8B-B14F-4D97-AF65-F5344CB8AC3E}">
        <p14:creationId xmlns:p14="http://schemas.microsoft.com/office/powerpoint/2010/main" val="11806087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80F2243-42EE-1B08-9923-C4D4C29976BD}"/>
              </a:ext>
            </a:extLst>
          </p:cNvPr>
          <p:cNvSpPr txBox="1"/>
          <p:nvPr/>
        </p:nvSpPr>
        <p:spPr>
          <a:xfrm>
            <a:off x="335902" y="662474"/>
            <a:ext cx="11000792" cy="4619854"/>
          </a:xfrm>
          <a:prstGeom prst="rect">
            <a:avLst/>
          </a:prstGeom>
          <a:noFill/>
        </p:spPr>
        <p:txBody>
          <a:bodyPr wrap="square" rtlCol="0">
            <a:spAutoFit/>
          </a:bodyPr>
          <a:lstStyle/>
          <a:p>
            <a:pPr algn="just">
              <a:lnSpc>
                <a:spcPct val="150000"/>
              </a:lnSpc>
            </a:pPr>
            <a:r>
              <a:rPr lang="en-US" b="1" dirty="0"/>
              <a:t>Sparse Encoder</a:t>
            </a:r>
          </a:p>
          <a:p>
            <a:pPr algn="just">
              <a:lnSpc>
                <a:spcPct val="150000"/>
              </a:lnSpc>
            </a:pPr>
            <a:endParaRPr lang="en-IN" dirty="0"/>
          </a:p>
          <a:p>
            <a:pPr algn="l"/>
            <a:r>
              <a:rPr lang="en-US" b="0" i="0" dirty="0">
                <a:solidFill>
                  <a:srgbClr val="000000"/>
                </a:solidFill>
                <a:effectLst/>
                <a:latin typeface="ff3"/>
              </a:rPr>
              <a:t>A sparse autoencoder is simply an autoencoder whose training criterion involves a sparsity penalty </a:t>
            </a:r>
            <a:r>
              <a:rPr lang="en-US" b="0" i="0" dirty="0">
                <a:solidFill>
                  <a:srgbClr val="000000"/>
                </a:solidFill>
                <a:effectLst/>
                <a:latin typeface="ff6"/>
              </a:rPr>
              <a:t>Ω( </a:t>
            </a:r>
            <a:r>
              <a:rPr lang="en-US" b="0" i="0" dirty="0">
                <a:solidFill>
                  <a:srgbClr val="000000"/>
                </a:solidFill>
                <a:effectLst/>
                <a:latin typeface="ff5"/>
              </a:rPr>
              <a:t>h </a:t>
            </a:r>
            <a:r>
              <a:rPr lang="en-US" b="0" i="0" dirty="0">
                <a:solidFill>
                  <a:srgbClr val="000000"/>
                </a:solidFill>
                <a:effectLst/>
                <a:latin typeface="ff6"/>
              </a:rPr>
              <a:t>) </a:t>
            </a:r>
            <a:r>
              <a:rPr lang="en-US" b="0" i="0" dirty="0">
                <a:solidFill>
                  <a:srgbClr val="000000"/>
                </a:solidFill>
                <a:effectLst/>
                <a:latin typeface="ff3"/>
              </a:rPr>
              <a:t>on the code layer </a:t>
            </a:r>
            <a:r>
              <a:rPr lang="en-US" b="0" i="0" dirty="0">
                <a:solidFill>
                  <a:srgbClr val="000000"/>
                </a:solidFill>
                <a:effectLst/>
                <a:latin typeface="ff5"/>
              </a:rPr>
              <a:t>h</a:t>
            </a:r>
            <a:r>
              <a:rPr lang="en-US" b="0" i="0" dirty="0">
                <a:solidFill>
                  <a:srgbClr val="000000"/>
                </a:solidFill>
                <a:effectLst/>
                <a:latin typeface="ff3"/>
              </a:rPr>
              <a:t>, in addition to the reconstruction error:</a:t>
            </a:r>
          </a:p>
          <a:p>
            <a:pPr algn="just">
              <a:lnSpc>
                <a:spcPct val="150000"/>
              </a:lnSpc>
            </a:pPr>
            <a:r>
              <a:rPr lang="en-IN" dirty="0"/>
              <a:t>                                                               L(x, g(f(x))) + </a:t>
            </a:r>
            <a:r>
              <a:rPr lang="el-GR" b="0" i="0" dirty="0">
                <a:solidFill>
                  <a:srgbClr val="000000"/>
                </a:solidFill>
                <a:effectLst/>
                <a:latin typeface="ff6"/>
              </a:rPr>
              <a:t>Ω(</a:t>
            </a:r>
            <a:r>
              <a:rPr lang="en-IN" b="0" i="0" dirty="0">
                <a:solidFill>
                  <a:srgbClr val="000000"/>
                </a:solidFill>
                <a:effectLst/>
                <a:latin typeface="ff5"/>
              </a:rPr>
              <a:t>h</a:t>
            </a:r>
            <a:r>
              <a:rPr lang="en-IN" b="0" i="0" dirty="0">
                <a:solidFill>
                  <a:srgbClr val="000000"/>
                </a:solidFill>
                <a:effectLst/>
                <a:latin typeface="ff6"/>
              </a:rPr>
              <a:t>)</a:t>
            </a:r>
          </a:p>
          <a:p>
            <a:pPr algn="l"/>
            <a:r>
              <a:rPr lang="en-US" b="0" i="0" dirty="0">
                <a:solidFill>
                  <a:srgbClr val="000000"/>
                </a:solidFill>
                <a:effectLst/>
                <a:latin typeface="ff3"/>
              </a:rPr>
              <a:t>Where </a:t>
            </a:r>
            <a:r>
              <a:rPr lang="en-US" b="0" i="0" dirty="0">
                <a:solidFill>
                  <a:srgbClr val="000000"/>
                </a:solidFill>
                <a:effectLst/>
                <a:latin typeface="ff7"/>
              </a:rPr>
              <a:t>g </a:t>
            </a:r>
            <a:r>
              <a:rPr lang="en-US" b="0" i="0" dirty="0">
                <a:solidFill>
                  <a:srgbClr val="000000"/>
                </a:solidFill>
                <a:effectLst/>
                <a:latin typeface="ff6"/>
              </a:rPr>
              <a:t>( </a:t>
            </a:r>
            <a:r>
              <a:rPr lang="en-US" b="0" i="0" dirty="0">
                <a:solidFill>
                  <a:srgbClr val="000000"/>
                </a:solidFill>
                <a:effectLst/>
                <a:latin typeface="ff5"/>
              </a:rPr>
              <a:t>h</a:t>
            </a:r>
            <a:r>
              <a:rPr lang="en-US" b="0" i="0" dirty="0">
                <a:solidFill>
                  <a:srgbClr val="000000"/>
                </a:solidFill>
                <a:effectLst/>
                <a:latin typeface="ff6"/>
              </a:rPr>
              <a:t>) </a:t>
            </a:r>
            <a:r>
              <a:rPr lang="en-US" b="0" i="0" dirty="0">
                <a:solidFill>
                  <a:srgbClr val="000000"/>
                </a:solidFill>
                <a:effectLst/>
                <a:latin typeface="ff3"/>
              </a:rPr>
              <a:t>is the decoder output, and typically we have </a:t>
            </a:r>
            <a:r>
              <a:rPr lang="en-US" b="0" i="0" dirty="0">
                <a:solidFill>
                  <a:srgbClr val="000000"/>
                </a:solidFill>
                <a:effectLst/>
                <a:latin typeface="ff5"/>
              </a:rPr>
              <a:t>h </a:t>
            </a:r>
            <a:r>
              <a:rPr lang="en-US" b="0" i="0" dirty="0">
                <a:solidFill>
                  <a:srgbClr val="000000"/>
                </a:solidFill>
                <a:effectLst/>
                <a:latin typeface="ff6"/>
              </a:rPr>
              <a:t>= </a:t>
            </a:r>
            <a:r>
              <a:rPr lang="en-US" b="0" i="0" dirty="0">
                <a:solidFill>
                  <a:srgbClr val="000000"/>
                </a:solidFill>
                <a:effectLst/>
                <a:latin typeface="ff7"/>
              </a:rPr>
              <a:t>f </a:t>
            </a:r>
            <a:r>
              <a:rPr lang="en-US" b="0" i="0" dirty="0">
                <a:solidFill>
                  <a:srgbClr val="000000"/>
                </a:solidFill>
                <a:effectLst/>
                <a:latin typeface="ff6"/>
              </a:rPr>
              <a:t>( </a:t>
            </a:r>
            <a:r>
              <a:rPr lang="en-US" b="0" i="0" dirty="0">
                <a:solidFill>
                  <a:srgbClr val="000000"/>
                </a:solidFill>
                <a:effectLst/>
                <a:latin typeface="ff5"/>
              </a:rPr>
              <a:t>x </a:t>
            </a:r>
            <a:r>
              <a:rPr lang="en-US" b="0" i="0" dirty="0">
                <a:solidFill>
                  <a:srgbClr val="000000"/>
                </a:solidFill>
                <a:effectLst/>
                <a:latin typeface="ff6"/>
              </a:rPr>
              <a:t>)</a:t>
            </a:r>
            <a:r>
              <a:rPr lang="en-US" b="0" i="0" dirty="0">
                <a:solidFill>
                  <a:srgbClr val="000000"/>
                </a:solidFill>
                <a:effectLst/>
                <a:latin typeface="ff3"/>
              </a:rPr>
              <a:t>, the encoder output.</a:t>
            </a:r>
          </a:p>
          <a:p>
            <a:pPr algn="l"/>
            <a:r>
              <a:rPr lang="en-US" b="0" i="0" dirty="0">
                <a:solidFill>
                  <a:srgbClr val="000000"/>
                </a:solidFill>
                <a:effectLst/>
                <a:latin typeface="ff3"/>
              </a:rPr>
              <a:t>Sparse autoencoders are typically used to learn features for another task, such as classiﬁcation. An autoencoder that has been regularized to be sparse must respond to unique statistical features of the dataset it has been trained on, rather than simply acting as an identity function. In this way, training to perform the copying task with a sparsity penalty can yield a model that has learned useful features as a by product.</a:t>
            </a:r>
          </a:p>
          <a:p>
            <a:pPr algn="l"/>
            <a:endParaRPr lang="en-US" dirty="0">
              <a:solidFill>
                <a:srgbClr val="000000"/>
              </a:solidFill>
              <a:latin typeface="ff3"/>
            </a:endParaRPr>
          </a:p>
          <a:p>
            <a:pPr algn="l"/>
            <a:endParaRPr lang="en-US" b="0" i="0" dirty="0">
              <a:solidFill>
                <a:srgbClr val="000000"/>
              </a:solidFill>
              <a:effectLst/>
              <a:latin typeface="ff3"/>
            </a:endParaRPr>
          </a:p>
          <a:p>
            <a:pPr algn="just">
              <a:lnSpc>
                <a:spcPct val="150000"/>
              </a:lnSpc>
            </a:pPr>
            <a:endParaRPr lang="en-IN" dirty="0"/>
          </a:p>
          <a:p>
            <a:pPr algn="just">
              <a:lnSpc>
                <a:spcPct val="150000"/>
              </a:lnSpc>
            </a:pPr>
            <a:endParaRPr lang="en-IN" dirty="0"/>
          </a:p>
        </p:txBody>
      </p:sp>
    </p:spTree>
    <p:extLst>
      <p:ext uri="{BB962C8B-B14F-4D97-AF65-F5344CB8AC3E}">
        <p14:creationId xmlns:p14="http://schemas.microsoft.com/office/powerpoint/2010/main" val="24170640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96D57A2-DCC8-3477-B363-C83B328BAC69}"/>
                  </a:ext>
                </a:extLst>
              </p:cNvPr>
              <p:cNvSpPr txBox="1"/>
              <p:nvPr/>
            </p:nvSpPr>
            <p:spPr>
              <a:xfrm>
                <a:off x="669472" y="0"/>
                <a:ext cx="10303328" cy="8359340"/>
              </a:xfrm>
              <a:prstGeom prst="rect">
                <a:avLst/>
              </a:prstGeom>
              <a:noFill/>
            </p:spPr>
            <p:txBody>
              <a:bodyPr wrap="square">
                <a:spAutoFit/>
              </a:bodyPr>
              <a:lstStyle/>
              <a:p>
                <a:pPr algn="just">
                  <a:lnSpc>
                    <a:spcPct val="150000"/>
                  </a:lnSpc>
                </a:pPr>
                <a:r>
                  <a:rPr lang="en-IN" b="0" i="0" dirty="0">
                    <a:solidFill>
                      <a:srgbClr val="000000"/>
                    </a:solidFill>
                    <a:effectLst/>
                    <a:latin typeface="ff15"/>
                  </a:rPr>
                  <a:t>Denoising</a:t>
                </a:r>
                <a:r>
                  <a:rPr lang="en-IN" b="0" i="0" dirty="0">
                    <a:effectLst/>
                    <a:latin typeface="ff15"/>
                  </a:rPr>
                  <a:t> </a:t>
                </a:r>
                <a:r>
                  <a:rPr lang="en-IN" b="0" i="0" dirty="0">
                    <a:solidFill>
                      <a:srgbClr val="000000"/>
                    </a:solidFill>
                    <a:effectLst/>
                    <a:latin typeface="ff15"/>
                  </a:rPr>
                  <a:t>Autoencoders</a:t>
                </a:r>
              </a:p>
              <a:p>
                <a:pPr algn="just">
                  <a:lnSpc>
                    <a:spcPct val="150000"/>
                  </a:lnSpc>
                </a:pPr>
                <a:r>
                  <a:rPr lang="en-US" b="0" i="0" dirty="0">
                    <a:solidFill>
                      <a:srgbClr val="000000"/>
                    </a:solidFill>
                    <a:effectLst/>
                    <a:latin typeface="ff3"/>
                  </a:rPr>
                  <a:t>Rather than adding a penalty </a:t>
                </a:r>
                <a:r>
                  <a:rPr lang="en-US" b="0" i="0" dirty="0">
                    <a:solidFill>
                      <a:srgbClr val="000000"/>
                    </a:solidFill>
                    <a:effectLst/>
                    <a:latin typeface="ff6"/>
                  </a:rPr>
                  <a:t>Ω </a:t>
                </a:r>
                <a:r>
                  <a:rPr lang="en-US" b="0" i="0" dirty="0">
                    <a:solidFill>
                      <a:srgbClr val="000000"/>
                    </a:solidFill>
                    <a:effectLst/>
                    <a:latin typeface="ff3"/>
                  </a:rPr>
                  <a:t>to the cost function, we can obtain an autoencoder that learns something useful by changing the reconstruction error term of the cost function.</a:t>
                </a:r>
              </a:p>
              <a:p>
                <a:pPr algn="just">
                  <a:lnSpc>
                    <a:spcPct val="150000"/>
                  </a:lnSpc>
                </a:pPr>
                <a:r>
                  <a:rPr lang="en-US" b="0" i="0" dirty="0">
                    <a:solidFill>
                      <a:srgbClr val="000000"/>
                    </a:solidFill>
                    <a:effectLst/>
                    <a:latin typeface="ff3"/>
                  </a:rPr>
                  <a:t>Traditionally, autoencoders minimize some function</a:t>
                </a:r>
              </a:p>
              <a:p>
                <a:pPr algn="just">
                  <a:lnSpc>
                    <a:spcPct val="150000"/>
                  </a:lnSpc>
                </a:pPr>
                <a:r>
                  <a:rPr lang="en-IN" b="0" i="0" dirty="0">
                    <a:solidFill>
                      <a:srgbClr val="000000"/>
                    </a:solidFill>
                    <a:effectLst/>
                    <a:latin typeface="ff7"/>
                  </a:rPr>
                  <a:t>                                                                   L</a:t>
                </a:r>
                <a:r>
                  <a:rPr lang="en-IN" b="0" i="0" dirty="0">
                    <a:solidFill>
                      <a:srgbClr val="000000"/>
                    </a:solidFill>
                    <a:effectLst/>
                    <a:latin typeface="ff6"/>
                  </a:rPr>
                  <a:t>(</a:t>
                </a:r>
                <a:r>
                  <a:rPr lang="en-IN" b="0" i="0" dirty="0">
                    <a:solidFill>
                      <a:srgbClr val="000000"/>
                    </a:solidFill>
                    <a:effectLst/>
                    <a:latin typeface="ff5"/>
                  </a:rPr>
                  <a:t>x</a:t>
                </a:r>
                <a:r>
                  <a:rPr lang="en-IN" b="0" i="0" dirty="0">
                    <a:solidFill>
                      <a:srgbClr val="000000"/>
                    </a:solidFill>
                    <a:effectLst/>
                    <a:latin typeface="ff7"/>
                  </a:rPr>
                  <a:t>,</a:t>
                </a:r>
                <a:r>
                  <a:rPr lang="en-IN" b="0" i="0" dirty="0">
                    <a:effectLst/>
                    <a:latin typeface="ff7"/>
                  </a:rPr>
                  <a:t> </a:t>
                </a:r>
                <a:r>
                  <a:rPr lang="en-IN" b="0" i="0" dirty="0">
                    <a:solidFill>
                      <a:srgbClr val="000000"/>
                    </a:solidFill>
                    <a:effectLst/>
                    <a:latin typeface="ff7"/>
                  </a:rPr>
                  <a:t>g</a:t>
                </a:r>
                <a:r>
                  <a:rPr lang="en-IN" b="0" i="0" dirty="0">
                    <a:solidFill>
                      <a:srgbClr val="000000"/>
                    </a:solidFill>
                    <a:effectLst/>
                    <a:latin typeface="ff6"/>
                  </a:rPr>
                  <a:t>(</a:t>
                </a:r>
                <a:r>
                  <a:rPr lang="en-IN" b="0" i="0" dirty="0">
                    <a:solidFill>
                      <a:srgbClr val="000000"/>
                    </a:solidFill>
                    <a:effectLst/>
                    <a:latin typeface="ff7"/>
                  </a:rPr>
                  <a:t>f</a:t>
                </a:r>
                <a:r>
                  <a:rPr lang="en-IN" b="0" i="0" dirty="0">
                    <a:solidFill>
                      <a:srgbClr val="000000"/>
                    </a:solidFill>
                    <a:effectLst/>
                    <a:latin typeface="ff6"/>
                  </a:rPr>
                  <a:t>(</a:t>
                </a:r>
                <a:r>
                  <a:rPr lang="en-IN" b="0" i="0" dirty="0">
                    <a:solidFill>
                      <a:srgbClr val="000000"/>
                    </a:solidFill>
                    <a:effectLst/>
                    <a:latin typeface="ff5"/>
                  </a:rPr>
                  <a:t>x</a:t>
                </a:r>
                <a:r>
                  <a:rPr lang="en-IN" b="0" i="0" dirty="0">
                    <a:solidFill>
                      <a:srgbClr val="000000"/>
                    </a:solidFill>
                    <a:effectLst/>
                    <a:latin typeface="ff6"/>
                  </a:rPr>
                  <a:t>)))</a:t>
                </a:r>
              </a:p>
              <a:p>
                <a:pPr algn="just">
                  <a:lnSpc>
                    <a:spcPct val="150000"/>
                  </a:lnSpc>
                </a:pPr>
                <a:r>
                  <a:rPr lang="en-US" b="0" i="0" dirty="0">
                    <a:solidFill>
                      <a:srgbClr val="000000"/>
                    </a:solidFill>
                    <a:effectLst/>
                    <a:latin typeface="ff3"/>
                  </a:rPr>
                  <a:t>where</a:t>
                </a:r>
              </a:p>
              <a:p>
                <a:pPr algn="just">
                  <a:lnSpc>
                    <a:spcPct val="150000"/>
                  </a:lnSpc>
                </a:pPr>
                <a:r>
                  <a:rPr lang="en-US" b="0" i="0" dirty="0">
                    <a:solidFill>
                      <a:srgbClr val="000000"/>
                    </a:solidFill>
                    <a:effectLst/>
                    <a:latin typeface="ff7"/>
                  </a:rPr>
                  <a:t>L </a:t>
                </a:r>
                <a:r>
                  <a:rPr lang="en-US" b="0" i="0" dirty="0">
                    <a:solidFill>
                      <a:srgbClr val="000000"/>
                    </a:solidFill>
                    <a:effectLst/>
                    <a:latin typeface="ff3"/>
                  </a:rPr>
                  <a:t>is a loss function penalizing </a:t>
                </a:r>
                <a:r>
                  <a:rPr lang="en-US" b="0" i="0" dirty="0">
                    <a:solidFill>
                      <a:srgbClr val="000000"/>
                    </a:solidFill>
                    <a:effectLst/>
                    <a:latin typeface="ff7"/>
                  </a:rPr>
                  <a:t>g </a:t>
                </a:r>
                <a:r>
                  <a:rPr lang="en-US" b="0" i="0" dirty="0">
                    <a:solidFill>
                      <a:srgbClr val="000000"/>
                    </a:solidFill>
                    <a:effectLst/>
                    <a:latin typeface="ff6"/>
                  </a:rPr>
                  <a:t>( </a:t>
                </a:r>
                <a:r>
                  <a:rPr lang="en-US" b="0" i="0" dirty="0">
                    <a:solidFill>
                      <a:srgbClr val="000000"/>
                    </a:solidFill>
                    <a:effectLst/>
                    <a:latin typeface="ff7"/>
                  </a:rPr>
                  <a:t>f </a:t>
                </a:r>
                <a:r>
                  <a:rPr lang="en-US" b="0" i="0" dirty="0">
                    <a:solidFill>
                      <a:srgbClr val="000000"/>
                    </a:solidFill>
                    <a:effectLst/>
                    <a:latin typeface="ff6"/>
                  </a:rPr>
                  <a:t>( </a:t>
                </a:r>
                <a:r>
                  <a:rPr lang="en-US" b="0" i="0" dirty="0">
                    <a:solidFill>
                      <a:srgbClr val="000000"/>
                    </a:solidFill>
                    <a:effectLst/>
                    <a:latin typeface="ff5"/>
                  </a:rPr>
                  <a:t>x </a:t>
                </a:r>
                <a:r>
                  <a:rPr lang="en-US" b="0" i="0" dirty="0">
                    <a:solidFill>
                      <a:srgbClr val="000000"/>
                    </a:solidFill>
                    <a:effectLst/>
                    <a:latin typeface="ff6"/>
                  </a:rPr>
                  <a:t>)) </a:t>
                </a:r>
                <a:r>
                  <a:rPr lang="en-US" b="0" i="0" dirty="0">
                    <a:solidFill>
                      <a:srgbClr val="000000"/>
                    </a:solidFill>
                    <a:effectLst/>
                    <a:latin typeface="ff3"/>
                  </a:rPr>
                  <a:t>for being dissimilar from </a:t>
                </a:r>
                <a:r>
                  <a:rPr lang="en-US" b="0" i="0" dirty="0">
                    <a:solidFill>
                      <a:srgbClr val="000000"/>
                    </a:solidFill>
                    <a:effectLst/>
                    <a:latin typeface="ff5"/>
                  </a:rPr>
                  <a:t>x</a:t>
                </a:r>
                <a:r>
                  <a:rPr lang="en-US" b="0" i="0" dirty="0">
                    <a:solidFill>
                      <a:srgbClr val="000000"/>
                    </a:solidFill>
                    <a:effectLst/>
                    <a:latin typeface="ff3"/>
                  </a:rPr>
                  <a:t>, such as the </a:t>
                </a:r>
                <a:r>
                  <a:rPr lang="en-US" b="0" i="0" dirty="0">
                    <a:solidFill>
                      <a:srgbClr val="000000"/>
                    </a:solidFill>
                    <a:effectLst/>
                    <a:latin typeface="ff7"/>
                  </a:rPr>
                  <a:t>L </a:t>
                </a:r>
                <a:r>
                  <a:rPr lang="en-US" b="0" i="0" dirty="0">
                    <a:solidFill>
                      <a:srgbClr val="000000"/>
                    </a:solidFill>
                    <a:effectLst/>
                    <a:latin typeface="ff8"/>
                  </a:rPr>
                  <a:t>2 </a:t>
                </a:r>
                <a:r>
                  <a:rPr lang="en-US" b="0" i="0" dirty="0">
                    <a:solidFill>
                      <a:srgbClr val="000000"/>
                    </a:solidFill>
                    <a:effectLst/>
                    <a:latin typeface="ff3"/>
                  </a:rPr>
                  <a:t>norm of their diﬀerence. This encourages </a:t>
                </a:r>
                <a:r>
                  <a:rPr lang="en-US" b="0" i="0" dirty="0">
                    <a:solidFill>
                      <a:srgbClr val="000000"/>
                    </a:solidFill>
                    <a:effectLst/>
                    <a:latin typeface="ff7"/>
                  </a:rPr>
                  <a:t>g </a:t>
                </a:r>
                <a:r>
                  <a:rPr lang="en-US" b="0" i="0" dirty="0">
                    <a:solidFill>
                      <a:srgbClr val="000000"/>
                    </a:solidFill>
                    <a:effectLst/>
                    <a:latin typeface="ff9"/>
                  </a:rPr>
                  <a:t>◦ </a:t>
                </a:r>
                <a:r>
                  <a:rPr lang="en-US" b="0" i="0" dirty="0">
                    <a:solidFill>
                      <a:srgbClr val="000000"/>
                    </a:solidFill>
                    <a:effectLst/>
                    <a:latin typeface="ff7"/>
                  </a:rPr>
                  <a:t>f </a:t>
                </a:r>
                <a:r>
                  <a:rPr lang="en-US" b="0" i="0" dirty="0">
                    <a:solidFill>
                      <a:srgbClr val="000000"/>
                    </a:solidFill>
                    <a:effectLst/>
                    <a:latin typeface="ff3"/>
                  </a:rPr>
                  <a:t>to learn to be merely an identity function if they have the capacity to do so.</a:t>
                </a:r>
              </a:p>
              <a:p>
                <a:pPr algn="just">
                  <a:lnSpc>
                    <a:spcPct val="150000"/>
                  </a:lnSpc>
                </a:pPr>
                <a:r>
                  <a:rPr lang="en-US" b="0" i="0" dirty="0">
                    <a:solidFill>
                      <a:srgbClr val="000000"/>
                    </a:solidFill>
                    <a:effectLst/>
                    <a:latin typeface="ff3"/>
                  </a:rPr>
                  <a:t>A </a:t>
                </a:r>
                <a:r>
                  <a:rPr lang="en-US" b="0" i="0" dirty="0">
                    <a:solidFill>
                      <a:srgbClr val="000000"/>
                    </a:solidFill>
                    <a:effectLst/>
                    <a:latin typeface="ff4"/>
                  </a:rPr>
                  <a:t>denoising autoencoder </a:t>
                </a:r>
                <a:r>
                  <a:rPr lang="en-US" b="0" i="0" dirty="0">
                    <a:solidFill>
                      <a:srgbClr val="000000"/>
                    </a:solidFill>
                    <a:effectLst/>
                    <a:latin typeface="ff3"/>
                  </a:rPr>
                  <a:t>(DAE) instead minimizes-</a:t>
                </a:r>
              </a:p>
              <a:p>
                <a:pPr algn="just">
                  <a:lnSpc>
                    <a:spcPct val="150000"/>
                  </a:lnSpc>
                </a:pPr>
                <a:r>
                  <a:rPr lang="en-IN" b="0" i="0" dirty="0">
                    <a:solidFill>
                      <a:srgbClr val="000000"/>
                    </a:solidFill>
                    <a:effectLst/>
                    <a:latin typeface="ff7"/>
                  </a:rPr>
                  <a:t>                                                                   L</a:t>
                </a:r>
                <a:r>
                  <a:rPr lang="en-IN" b="0" i="0" dirty="0">
                    <a:solidFill>
                      <a:srgbClr val="000000"/>
                    </a:solidFill>
                    <a:effectLst/>
                    <a:latin typeface="ff6"/>
                  </a:rPr>
                  <a:t>(</a:t>
                </a:r>
                <a:r>
                  <a:rPr lang="en-IN" b="0" i="0" dirty="0">
                    <a:solidFill>
                      <a:srgbClr val="000000"/>
                    </a:solidFill>
                    <a:effectLst/>
                    <a:latin typeface="ff5"/>
                  </a:rPr>
                  <a:t>x</a:t>
                </a:r>
                <a:r>
                  <a:rPr lang="en-IN" b="0" i="0" dirty="0">
                    <a:solidFill>
                      <a:srgbClr val="000000"/>
                    </a:solidFill>
                    <a:effectLst/>
                    <a:latin typeface="ff7"/>
                  </a:rPr>
                  <a:t>, g</a:t>
                </a:r>
                <a:r>
                  <a:rPr lang="en-IN" b="0" i="0" dirty="0">
                    <a:solidFill>
                      <a:srgbClr val="000000"/>
                    </a:solidFill>
                    <a:effectLst/>
                    <a:latin typeface="ff6"/>
                  </a:rPr>
                  <a:t>(</a:t>
                </a:r>
                <a:r>
                  <a:rPr lang="en-IN" b="0" i="0" dirty="0">
                    <a:solidFill>
                      <a:srgbClr val="000000"/>
                    </a:solidFill>
                    <a:effectLst/>
                    <a:latin typeface="ff7"/>
                  </a:rPr>
                  <a:t>f</a:t>
                </a:r>
                <a:r>
                  <a:rPr lang="en-IN" b="0" i="0" dirty="0">
                    <a:solidFill>
                      <a:srgbClr val="000000"/>
                    </a:solidFill>
                    <a:effectLst/>
                    <a:latin typeface="ff6"/>
                  </a:rPr>
                  <a:t>(</a:t>
                </a:r>
                <a14:m>
                  <m:oMath xmlns:m="http://schemas.openxmlformats.org/officeDocument/2006/math">
                    <m:acc>
                      <m:accPr>
                        <m:chr m:val="̂"/>
                        <m:ctrlPr>
                          <a:rPr lang="en-US" b="0" i="1" smtClean="0">
                            <a:solidFill>
                              <a:srgbClr val="000000"/>
                            </a:solidFill>
                            <a:effectLst/>
                            <a:latin typeface="Cambria Math" panose="02040503050406030204" pitchFamily="18" charset="0"/>
                          </a:rPr>
                        </m:ctrlPr>
                      </m:accPr>
                      <m:e>
                        <m:r>
                          <a:rPr lang="en-US" b="0" i="1" smtClean="0">
                            <a:solidFill>
                              <a:srgbClr val="000000"/>
                            </a:solidFill>
                            <a:effectLst/>
                            <a:latin typeface="Cambria Math" panose="02040503050406030204" pitchFamily="18" charset="0"/>
                          </a:rPr>
                          <m:t>𝑥</m:t>
                        </m:r>
                      </m:e>
                    </m:acc>
                  </m:oMath>
                </a14:m>
                <a:r>
                  <a:rPr lang="en-IN" b="0" i="0" dirty="0">
                    <a:solidFill>
                      <a:srgbClr val="000000"/>
                    </a:solidFill>
                    <a:effectLst/>
                    <a:latin typeface="ff6"/>
                  </a:rPr>
                  <a:t>))),</a:t>
                </a:r>
              </a:p>
              <a:p>
                <a:pPr algn="just">
                  <a:lnSpc>
                    <a:spcPct val="150000"/>
                  </a:lnSpc>
                </a:pPr>
                <a:r>
                  <a:rPr lang="en-US" b="0" i="0" dirty="0">
                    <a:solidFill>
                      <a:srgbClr val="000000"/>
                    </a:solidFill>
                    <a:effectLst/>
                    <a:latin typeface="ff3"/>
                  </a:rPr>
                  <a:t>where</a:t>
                </a:r>
                <a14:m>
                  <m:oMath xmlns:m="http://schemas.openxmlformats.org/officeDocument/2006/math">
                    <m:r>
                      <a:rPr lang="en-US" b="0" i="0" smtClean="0">
                        <a:solidFill>
                          <a:srgbClr val="000000"/>
                        </a:solidFill>
                        <a:effectLst/>
                        <a:latin typeface="Cambria Math" panose="02040503050406030204" pitchFamily="18" charset="0"/>
                      </a:rPr>
                      <m:t> </m:t>
                    </m:r>
                    <m:acc>
                      <m:accPr>
                        <m:chr m:val="̂"/>
                        <m:ctrlPr>
                          <a:rPr lang="en-US" b="0" i="1" smtClean="0">
                            <a:solidFill>
                              <a:srgbClr val="000000"/>
                            </a:solidFill>
                            <a:effectLst/>
                            <a:latin typeface="Cambria Math" panose="02040503050406030204" pitchFamily="18" charset="0"/>
                          </a:rPr>
                        </m:ctrlPr>
                      </m:accPr>
                      <m:e>
                        <m:r>
                          <a:rPr lang="en-US" b="0" i="1" smtClean="0">
                            <a:solidFill>
                              <a:srgbClr val="000000"/>
                            </a:solidFill>
                            <a:effectLst/>
                            <a:latin typeface="Cambria Math" panose="02040503050406030204" pitchFamily="18" charset="0"/>
                          </a:rPr>
                          <m:t>𝑥</m:t>
                        </m:r>
                      </m:e>
                    </m:acc>
                    <m:r>
                      <a:rPr lang="en-US" b="0" i="1" smtClean="0">
                        <a:solidFill>
                          <a:srgbClr val="000000"/>
                        </a:solidFill>
                        <a:effectLst/>
                        <a:latin typeface="Cambria Math" panose="02040503050406030204" pitchFamily="18" charset="0"/>
                      </a:rPr>
                      <m:t> </m:t>
                    </m:r>
                  </m:oMath>
                </a14:m>
                <a:r>
                  <a:rPr lang="en-US" b="0" i="0" dirty="0">
                    <a:solidFill>
                      <a:srgbClr val="000000"/>
                    </a:solidFill>
                    <a:effectLst/>
                    <a:latin typeface="ff3"/>
                  </a:rPr>
                  <a:t>is a copy of </a:t>
                </a:r>
                <a:r>
                  <a:rPr lang="en-US" b="0" i="0" dirty="0">
                    <a:solidFill>
                      <a:srgbClr val="000000"/>
                    </a:solidFill>
                    <a:effectLst/>
                    <a:latin typeface="ff5"/>
                  </a:rPr>
                  <a:t>x </a:t>
                </a:r>
                <a:r>
                  <a:rPr lang="en-US" b="0" i="0" dirty="0">
                    <a:solidFill>
                      <a:srgbClr val="000000"/>
                    </a:solidFill>
                    <a:effectLst/>
                    <a:latin typeface="ff3"/>
                  </a:rPr>
                  <a:t>that has been corrupted by some form of noise. Denoising autoencoders must therefore undo this corruption rather than simply copying their input. Denoising autoencoders thus provide yet another example of how useful properties can emerge as a byproduct of minimizing reconstruction error. They are also an example of how overcomplete, high-capacity models may be used as autoencoders as long as care is taken to prevent them from learning the identity function.</a:t>
                </a:r>
              </a:p>
              <a:p>
                <a:pPr algn="just">
                  <a:lnSpc>
                    <a:spcPct val="150000"/>
                  </a:lnSpc>
                </a:pPr>
                <a:endParaRPr lang="en-US" b="0" i="0" dirty="0">
                  <a:solidFill>
                    <a:srgbClr val="000000"/>
                  </a:solidFill>
                  <a:effectLst/>
                  <a:latin typeface="ff3"/>
                </a:endParaRPr>
              </a:p>
              <a:p>
                <a:pPr algn="just">
                  <a:lnSpc>
                    <a:spcPct val="150000"/>
                  </a:lnSpc>
                </a:pPr>
                <a:endParaRPr lang="en-IN" b="0" i="0" dirty="0">
                  <a:solidFill>
                    <a:srgbClr val="000000"/>
                  </a:solidFill>
                  <a:effectLst/>
                  <a:latin typeface="ff5"/>
                </a:endParaRPr>
              </a:p>
              <a:p>
                <a:pPr algn="just">
                  <a:lnSpc>
                    <a:spcPct val="150000"/>
                  </a:lnSpc>
                </a:pPr>
                <a:endParaRPr lang="en-US" b="0" i="0" dirty="0">
                  <a:solidFill>
                    <a:srgbClr val="000000"/>
                  </a:solidFill>
                  <a:effectLst/>
                  <a:latin typeface="ff3"/>
                </a:endParaRPr>
              </a:p>
              <a:p>
                <a:pPr algn="just">
                  <a:lnSpc>
                    <a:spcPct val="150000"/>
                  </a:lnSpc>
                </a:pPr>
                <a:endParaRPr lang="en-US" b="0" i="0" dirty="0">
                  <a:solidFill>
                    <a:srgbClr val="000000"/>
                  </a:solidFill>
                  <a:effectLst/>
                  <a:latin typeface="ff3"/>
                </a:endParaRPr>
              </a:p>
              <a:p>
                <a:pPr algn="just">
                  <a:lnSpc>
                    <a:spcPct val="150000"/>
                  </a:lnSpc>
                </a:pPr>
                <a:endParaRPr lang="en-IN" dirty="0"/>
              </a:p>
            </p:txBody>
          </p:sp>
        </mc:Choice>
        <mc:Fallback xmlns="">
          <p:sp>
            <p:nvSpPr>
              <p:cNvPr id="5" name="TextBox 4">
                <a:extLst>
                  <a:ext uri="{FF2B5EF4-FFF2-40B4-BE49-F238E27FC236}">
                    <a16:creationId xmlns:a16="http://schemas.microsoft.com/office/drawing/2014/main" id="{796D57A2-DCC8-3477-B363-C83B328BAC69}"/>
                  </a:ext>
                </a:extLst>
              </p:cNvPr>
              <p:cNvSpPr txBox="1">
                <a:spLocks noRot="1" noChangeAspect="1" noMove="1" noResize="1" noEditPoints="1" noAdjustHandles="1" noChangeArrowheads="1" noChangeShapeType="1" noTextEdit="1"/>
              </p:cNvSpPr>
              <p:nvPr/>
            </p:nvSpPr>
            <p:spPr>
              <a:xfrm>
                <a:off x="669472" y="0"/>
                <a:ext cx="10303328" cy="8359340"/>
              </a:xfrm>
              <a:prstGeom prst="rect">
                <a:avLst/>
              </a:prstGeom>
              <a:blipFill>
                <a:blip r:embed="rId2"/>
                <a:stretch>
                  <a:fillRect l="-533" r="-473"/>
                </a:stretch>
              </a:blipFill>
            </p:spPr>
            <p:txBody>
              <a:bodyPr/>
              <a:lstStyle/>
              <a:p>
                <a:r>
                  <a:rPr lang="en-IN">
                    <a:noFill/>
                  </a:rPr>
                  <a:t> </a:t>
                </a:r>
              </a:p>
            </p:txBody>
          </p:sp>
        </mc:Fallback>
      </mc:AlternateContent>
    </p:spTree>
    <p:extLst>
      <p:ext uri="{BB962C8B-B14F-4D97-AF65-F5344CB8AC3E}">
        <p14:creationId xmlns:p14="http://schemas.microsoft.com/office/powerpoint/2010/main" val="1471220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AB9B76-AC36-8BBF-6C70-516F7DEA3012}"/>
              </a:ext>
            </a:extLst>
          </p:cNvPr>
          <p:cNvPicPr>
            <a:picLocks noChangeAspect="1"/>
          </p:cNvPicPr>
          <p:nvPr/>
        </p:nvPicPr>
        <p:blipFill rotWithShape="1">
          <a:blip r:embed="rId2"/>
          <a:srcRect t="5442" r="21939" b="20816"/>
          <a:stretch/>
        </p:blipFill>
        <p:spPr>
          <a:xfrm>
            <a:off x="0" y="9323"/>
            <a:ext cx="12192000" cy="6158204"/>
          </a:xfrm>
          <a:prstGeom prst="rect">
            <a:avLst/>
          </a:prstGeom>
        </p:spPr>
      </p:pic>
    </p:spTree>
    <p:extLst>
      <p:ext uri="{BB962C8B-B14F-4D97-AF65-F5344CB8AC3E}">
        <p14:creationId xmlns:p14="http://schemas.microsoft.com/office/powerpoint/2010/main" val="3340808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5CDFC94-CB4F-CD3F-5918-C918F304E301}"/>
              </a:ext>
            </a:extLst>
          </p:cNvPr>
          <p:cNvPicPr>
            <a:picLocks noChangeAspect="1"/>
          </p:cNvPicPr>
          <p:nvPr/>
        </p:nvPicPr>
        <p:blipFill rotWithShape="1">
          <a:blip r:embed="rId2"/>
          <a:srcRect t="4897" r="15969" b="28708"/>
          <a:stretch/>
        </p:blipFill>
        <p:spPr>
          <a:xfrm>
            <a:off x="37321" y="27991"/>
            <a:ext cx="12055151" cy="5337110"/>
          </a:xfrm>
          <a:prstGeom prst="rect">
            <a:avLst/>
          </a:prstGeom>
        </p:spPr>
      </p:pic>
    </p:spTree>
    <p:extLst>
      <p:ext uri="{BB962C8B-B14F-4D97-AF65-F5344CB8AC3E}">
        <p14:creationId xmlns:p14="http://schemas.microsoft.com/office/powerpoint/2010/main" val="3661856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054027-0983-68BF-F155-042486174AF6}"/>
              </a:ext>
            </a:extLst>
          </p:cNvPr>
          <p:cNvPicPr>
            <a:picLocks noChangeAspect="1"/>
          </p:cNvPicPr>
          <p:nvPr/>
        </p:nvPicPr>
        <p:blipFill rotWithShape="1">
          <a:blip r:embed="rId2"/>
          <a:srcRect t="4626" r="23240" b="14558"/>
          <a:stretch/>
        </p:blipFill>
        <p:spPr>
          <a:xfrm>
            <a:off x="27988" y="55979"/>
            <a:ext cx="11374020" cy="6420986"/>
          </a:xfrm>
          <a:prstGeom prst="rect">
            <a:avLst/>
          </a:prstGeom>
        </p:spPr>
      </p:pic>
    </p:spTree>
    <p:extLst>
      <p:ext uri="{BB962C8B-B14F-4D97-AF65-F5344CB8AC3E}">
        <p14:creationId xmlns:p14="http://schemas.microsoft.com/office/powerpoint/2010/main" val="3853828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FBF875-8412-2C04-98F2-6A00AE7EA557}"/>
              </a:ext>
            </a:extLst>
          </p:cNvPr>
          <p:cNvPicPr>
            <a:picLocks noChangeAspect="1"/>
          </p:cNvPicPr>
          <p:nvPr/>
        </p:nvPicPr>
        <p:blipFill rotWithShape="1">
          <a:blip r:embed="rId2"/>
          <a:srcRect t="6123" r="25536" b="14286"/>
          <a:stretch/>
        </p:blipFill>
        <p:spPr>
          <a:xfrm>
            <a:off x="-1" y="27986"/>
            <a:ext cx="11635273" cy="6490625"/>
          </a:xfrm>
          <a:prstGeom prst="rect">
            <a:avLst/>
          </a:prstGeom>
        </p:spPr>
      </p:pic>
    </p:spTree>
    <p:extLst>
      <p:ext uri="{BB962C8B-B14F-4D97-AF65-F5344CB8AC3E}">
        <p14:creationId xmlns:p14="http://schemas.microsoft.com/office/powerpoint/2010/main" val="3529139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4F5F42-5538-7122-865A-2901F69787BE}"/>
              </a:ext>
            </a:extLst>
          </p:cNvPr>
          <p:cNvPicPr>
            <a:picLocks noChangeAspect="1"/>
          </p:cNvPicPr>
          <p:nvPr/>
        </p:nvPicPr>
        <p:blipFill rotWithShape="1">
          <a:blip r:embed="rId2"/>
          <a:srcRect t="5306" r="20255" b="18639"/>
          <a:stretch/>
        </p:blipFill>
        <p:spPr>
          <a:xfrm>
            <a:off x="0" y="83967"/>
            <a:ext cx="11308702" cy="6066760"/>
          </a:xfrm>
          <a:prstGeom prst="rect">
            <a:avLst/>
          </a:prstGeom>
        </p:spPr>
      </p:pic>
    </p:spTree>
    <p:extLst>
      <p:ext uri="{BB962C8B-B14F-4D97-AF65-F5344CB8AC3E}">
        <p14:creationId xmlns:p14="http://schemas.microsoft.com/office/powerpoint/2010/main" val="2588237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10E5CE2-BB61-FF13-F489-3D59B48A3EFB}"/>
              </a:ext>
            </a:extLst>
          </p:cNvPr>
          <p:cNvPicPr>
            <a:picLocks noChangeAspect="1"/>
          </p:cNvPicPr>
          <p:nvPr/>
        </p:nvPicPr>
        <p:blipFill>
          <a:blip r:embed="rId2"/>
          <a:stretch>
            <a:fillRect/>
          </a:stretch>
        </p:blipFill>
        <p:spPr>
          <a:xfrm>
            <a:off x="26630" y="190208"/>
            <a:ext cx="12103319" cy="5949335"/>
          </a:xfrm>
          <a:prstGeom prst="rect">
            <a:avLst/>
          </a:prstGeom>
        </p:spPr>
      </p:pic>
    </p:spTree>
    <p:extLst>
      <p:ext uri="{BB962C8B-B14F-4D97-AF65-F5344CB8AC3E}">
        <p14:creationId xmlns:p14="http://schemas.microsoft.com/office/powerpoint/2010/main" val="2577320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A35E635-63F0-36DD-B4EF-A55F1CD87E35}"/>
              </a:ext>
            </a:extLst>
          </p:cNvPr>
          <p:cNvPicPr>
            <a:picLocks noChangeAspect="1"/>
          </p:cNvPicPr>
          <p:nvPr/>
        </p:nvPicPr>
        <p:blipFill rotWithShape="1">
          <a:blip r:embed="rId2"/>
          <a:srcRect t="4626" r="19719" b="13741"/>
          <a:stretch/>
        </p:blipFill>
        <p:spPr>
          <a:xfrm>
            <a:off x="0" y="18656"/>
            <a:ext cx="11957450" cy="6839343"/>
          </a:xfrm>
          <a:prstGeom prst="rect">
            <a:avLst/>
          </a:prstGeom>
        </p:spPr>
      </p:pic>
    </p:spTree>
    <p:extLst>
      <p:ext uri="{BB962C8B-B14F-4D97-AF65-F5344CB8AC3E}">
        <p14:creationId xmlns:p14="http://schemas.microsoft.com/office/powerpoint/2010/main" val="2734565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2779C50C2E4854291B7A94C30DEF7BF" ma:contentTypeVersion="4" ma:contentTypeDescription="Create a new document." ma:contentTypeScope="" ma:versionID="40507de9166174e77271528d11691504">
  <xsd:schema xmlns:xsd="http://www.w3.org/2001/XMLSchema" xmlns:xs="http://www.w3.org/2001/XMLSchema" xmlns:p="http://schemas.microsoft.com/office/2006/metadata/properties" xmlns:ns2="7a86da0c-1911-4a0f-af60-b8ba93fb4900" targetNamespace="http://schemas.microsoft.com/office/2006/metadata/properties" ma:root="true" ma:fieldsID="30c9105f0fe14ea741b6eabf5a39a9b8" ns2:_="">
    <xsd:import namespace="7a86da0c-1911-4a0f-af60-b8ba93fb490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86da0c-1911-4a0f-af60-b8ba93fb490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D527527-E03D-455A-AE63-D1F70291AC25}"/>
</file>

<file path=customXml/itemProps2.xml><?xml version="1.0" encoding="utf-8"?>
<ds:datastoreItem xmlns:ds="http://schemas.openxmlformats.org/officeDocument/2006/customXml" ds:itemID="{DEB287A2-E3CF-4B4A-AC95-005CEF74E04F}"/>
</file>

<file path=customXml/itemProps3.xml><?xml version="1.0" encoding="utf-8"?>
<ds:datastoreItem xmlns:ds="http://schemas.openxmlformats.org/officeDocument/2006/customXml" ds:itemID="{8310C806-BDD0-4455-A068-50D2DB0720FD}"/>
</file>

<file path=docProps/app.xml><?xml version="1.0" encoding="utf-8"?>
<Properties xmlns="http://schemas.openxmlformats.org/officeDocument/2006/extended-properties" xmlns:vt="http://schemas.openxmlformats.org/officeDocument/2006/docPropsVTypes">
  <TotalTime>159</TotalTime>
  <Words>948</Words>
  <Application>Microsoft Office PowerPoint</Application>
  <PresentationFormat>Widescreen</PresentationFormat>
  <Paragraphs>56</Paragraphs>
  <Slides>21</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21</vt:i4>
      </vt:variant>
    </vt:vector>
  </HeadingPairs>
  <TitlesOfParts>
    <vt:vector size="34" baseType="lpstr">
      <vt:lpstr>Arial</vt:lpstr>
      <vt:lpstr>Calibri</vt:lpstr>
      <vt:lpstr>Calibri Light</vt:lpstr>
      <vt:lpstr>Cambria Math</vt:lpstr>
      <vt:lpstr>ff15</vt:lpstr>
      <vt:lpstr>ff3</vt:lpstr>
      <vt:lpstr>ff4</vt:lpstr>
      <vt:lpstr>ff5</vt:lpstr>
      <vt:lpstr>ff6</vt:lpstr>
      <vt:lpstr>ff7</vt:lpstr>
      <vt:lpstr>ff8</vt:lpstr>
      <vt:lpstr>ff9</vt:lpstr>
      <vt:lpstr>Office Theme</vt:lpstr>
      <vt:lpstr>Auto Encoder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 Encoder </dc:title>
  <dc:creator>Ajay Sharma</dc:creator>
  <cp:lastModifiedBy>Ajay Sharma</cp:lastModifiedBy>
  <cp:revision>9</cp:revision>
  <dcterms:created xsi:type="dcterms:W3CDTF">2023-04-10T03:18:32Z</dcterms:created>
  <dcterms:modified xsi:type="dcterms:W3CDTF">2023-04-10T06:57:51Z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0x01010062779C50C2E4854291B7A94C30DEF7BF</vt:lpwstr>
  </property>
</Properties>
</file>

<file path=docProps/thumbnail.jpeg>
</file>